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4">
  <p:sldMasterIdLst>
    <p:sldMasterId id="2147484042" r:id="rId1"/>
  </p:sldMasterIdLst>
  <p:notesMasterIdLst>
    <p:notesMasterId r:id="rId26"/>
  </p:notesMasterIdLst>
  <p:sldIdLst>
    <p:sldId id="259" r:id="rId2"/>
    <p:sldId id="324" r:id="rId3"/>
    <p:sldId id="290" r:id="rId4"/>
    <p:sldId id="296" r:id="rId5"/>
    <p:sldId id="281" r:id="rId6"/>
    <p:sldId id="282" r:id="rId7"/>
    <p:sldId id="289" r:id="rId8"/>
    <p:sldId id="348" r:id="rId9"/>
    <p:sldId id="347" r:id="rId10"/>
    <p:sldId id="350" r:id="rId11"/>
    <p:sldId id="351" r:id="rId12"/>
    <p:sldId id="279" r:id="rId13"/>
    <p:sldId id="357" r:id="rId14"/>
    <p:sldId id="358" r:id="rId15"/>
    <p:sldId id="359" r:id="rId16"/>
    <p:sldId id="368" r:id="rId17"/>
    <p:sldId id="369" r:id="rId18"/>
    <p:sldId id="356" r:id="rId19"/>
    <p:sldId id="361" r:id="rId20"/>
    <p:sldId id="364" r:id="rId21"/>
    <p:sldId id="363" r:id="rId22"/>
    <p:sldId id="362" r:id="rId23"/>
    <p:sldId id="366" r:id="rId24"/>
    <p:sldId id="367" r:id="rId2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6547" autoAdjust="0"/>
  </p:normalViewPr>
  <p:slideViewPr>
    <p:cSldViewPr>
      <p:cViewPr>
        <p:scale>
          <a:sx n="80" d="100"/>
          <a:sy n="80" d="100"/>
        </p:scale>
        <p:origin x="1522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0F00D-0E01-499F-B8C8-267CC41B11EB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E8D8-4D3D-4A01-B062-B002EC7A7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6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86C88-1E44-4351-A6AC-21B0594CD5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75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2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0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1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2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3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8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5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1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2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7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5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30AE-829F-4EAB-9E34-43C92740ABD9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0250DA-87EB-41E7-9218-155EB542F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36704" cy="10709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marL="0" indent="0" algn="ctr">
              <a:buNone/>
            </a:pPr>
            <a:r>
              <a:rPr lang="ru-RU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«Управляющая компания специальной-экономической зоной «</a:t>
            </a:r>
            <a:r>
              <a:rPr lang="ru-RU" altLang="ko-KR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lang="ru-RU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194F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420888"/>
            <a:ext cx="4487045" cy="3316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010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Караганда – 2022 год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работе с потребителями регулируемых услуг: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 выдает технические условия на проектирование новых объектов энергоснабжения, реконструкцию существующих, подключение новых мощностей потребителей к сетям Общества.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деятельности, в том числе возможных изменениях тарифов на регулируемые услуги: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затрат тарифной сметы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2022г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инвестиционной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тариф по услуге передачи э/э во втором полугодии 2022г.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2089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Разъяснения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предоставления регулируемых услуг потребителям: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обеспечивает обслуживание потребителей в соответствии с требованиями к качеству предоставляемых услуг по передаче электрической энергии с учетом тарифов, утвержденных уполномоченным органом, на равных условиях доступа к регулируемым услугам. Оказание услуг производится в соответствии с требованиями заключенных Сторонами договоров и принятых договорных взаимных обязательств.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платежей от потребителей за предоставляемые услуги предприятие производит через банки второго уровня.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 и рекламаций на качество предоставляемых услуг со стороны потребителей Общества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отчетный период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152125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тарифной сметы 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 регулируемые услуги передачи электрической энергии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2022 года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194F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80136"/>
              </p:ext>
            </p:extLst>
          </p:nvPr>
        </p:nvGraphicFramePr>
        <p:xfrm>
          <a:off x="609600" y="1628799"/>
          <a:ext cx="7778824" cy="45374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1809"/>
                <a:gridCol w="965097"/>
                <a:gridCol w="817879"/>
                <a:gridCol w="725538"/>
                <a:gridCol w="656414"/>
                <a:gridCol w="3082087"/>
              </a:tblGrid>
              <a:tr h="115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утвержденной тарифной смете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процентах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</a:tr>
              <a:tr h="19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b"/>
                </a:tc>
              </a:tr>
              <a:tr h="661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всего, в том числе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186 432,90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27 615,90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41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всего, в том числе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15 674,50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11 384,26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208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 и материалы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208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Покупные изделия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41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Горюче-смазочные материалы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208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1065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11 384,26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показания  электроэнергия отнесены на электротехнический цех исходя из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энергозатрат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подстанций (ПС-1, ПС-2, ПС ИПМ) и распределительных устройств (РП-1,РП-2), находящихся на балансе, установленного оборудования и освещения.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1710"/>
              </p:ext>
            </p:extLst>
          </p:nvPr>
        </p:nvGraphicFramePr>
        <p:xfrm>
          <a:off x="539552" y="620685"/>
          <a:ext cx="7704856" cy="5893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7243"/>
                <a:gridCol w="955921"/>
                <a:gridCol w="810102"/>
                <a:gridCol w="718639"/>
                <a:gridCol w="650173"/>
                <a:gridCol w="3052778"/>
              </a:tblGrid>
              <a:tr h="47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оплату труда, всего, в том числе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21 134,50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13 699,83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714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производственного персонала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18920,8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12 910,25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фактической численности, не превышающей утвержденной нормативной.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47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 и социальные отчисления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23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23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141430,1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23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всего, в том числе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23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702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 производственного характера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733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спецтехники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заключенных договоров на 2022г.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47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затраты (расшифровать)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2 079,38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  <a:tr h="1227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АСКУЭ и SKADA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заключенных договоров на 2022г, по результатам проведенного ЗЦП на портале ГЗ.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4" marR="501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5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54158"/>
              </p:ext>
            </p:extLst>
          </p:nvPr>
        </p:nvGraphicFramePr>
        <p:xfrm>
          <a:off x="609600" y="620688"/>
          <a:ext cx="7562800" cy="5904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9270"/>
                <a:gridCol w="938296"/>
                <a:gridCol w="795166"/>
                <a:gridCol w="705389"/>
                <a:gridCol w="638184"/>
                <a:gridCol w="2996495"/>
              </a:tblGrid>
              <a:tr h="3125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охраной объектов занято 3 вахтера из 6 чел, т.е. 50% . Количество объектов 10:    (232101000009)Модульное здание (Здание ЗРУ-6кВ совмещенное с ОПУ) 276,3 кв.м (232101000010)Здание реакторной -74,5кв.м  (232101000014)Здание диспечерского пункта подстанции ИПМ 248,6 кв.  (233001000016)Насосная пожаротушения - 45,5 кв.м  (232101000015)Здание насосной ПС-1- 33,9 кв.м  (233001000084)Подстанция ПС-1 188,5кв.м  (232101000017)Здание насосной ПС-2 - 33,9 кв м (232101000024)Подстанция ПС-2- 188,5 кв.м   (232101000016)Распределительный пункт РП-1 - 109,6 кв.м  (232101000018)Распределительный пункт РП-2 -109,6 кв.м   Неисполнение статьи затрат в рамках недополучения дохода, в связи с уменьшением объема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463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 всего, в том числе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41452,7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22 927,59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926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 административные расходы, всего: в том числе: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694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463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 и социальные отчисления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231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88189"/>
              </p:ext>
            </p:extLst>
          </p:nvPr>
        </p:nvGraphicFramePr>
        <p:xfrm>
          <a:off x="609600" y="692697"/>
          <a:ext cx="7418783" cy="5379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8927"/>
                <a:gridCol w="494457"/>
                <a:gridCol w="565094"/>
                <a:gridCol w="565094"/>
                <a:gridCol w="494457"/>
                <a:gridCol w="4520754"/>
              </a:tblGrid>
              <a:tr h="374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фактических затрат по статье нет, в связи с тем, что согласно статьи 51 «Налогообложение участников и управляющих компаний специальных экономических зон, управляющих компаний индустриальных зон» Закона РК от 3 апреля 2019 года № 242-VІ ЗРК «О специальных экономических и индустриальных зонах»:   Участники и управляющие компании специальных экономических зон, управляющие компании индустриальных зон применяют налоговые льготы в соответствии с налоговым законодательством Республики Казахстан. И на основании статьи 709 «Налогообложение организаций и индивидуальных предпринимателей, осуществляющих деятельность на территории специальной экономической зоны, и управляющих компаний специальных экономических и индустриальных зон» Кодекса Республики Казахстан от 25 декабря 2017 года № 120-VI ЗРК. «О налогах и других обязательных платежах в бюджет (Налоговый кодекс)»: 1. Организация или ИП, осуществляющие деятельность на территории СЭЗ, при определении суммы земельного налога, налога на имущество и платы за пользование земельными участками, подлежащей уплате в бюджет, по объектам налогообложения (объектам обложения), расположенным на территории СЭЗ и используемым при осуществлении приоритетных видов деятельности, уменьшают суммы исчисленного налога и (или) платы на 100 процентов. В целях настоящей главы уменьшение, предусмотренное частью первой настоящего пункта, является преференцией по налогам и плате.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и ТБ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процесс закупа спец одежды находится на стадии объявленного закупа на портале государственных закупок, планируется в 3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завершить процесс; часть спец одежды (без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спец.защиты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договор находится на стадии подписания (ГЗ)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коммунальные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заключенных договоров на 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  <a:tr h="39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заключенных договоров на 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9" marR="465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49477"/>
              </p:ext>
            </p:extLst>
          </p:nvPr>
        </p:nvGraphicFramePr>
        <p:xfrm>
          <a:off x="755576" y="404664"/>
          <a:ext cx="7448288" cy="6131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6720"/>
                <a:gridCol w="924088"/>
                <a:gridCol w="783126"/>
                <a:gridCol w="694709"/>
                <a:gridCol w="628522"/>
                <a:gridCol w="2951123"/>
              </a:tblGrid>
              <a:tr h="1694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аудиорские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подпункта 6 пункта 1 статьи 36 Закона Республики Казахстан от 13 мая 2003 года № 415 "Об акционерных обществах " к исключительной компетенции общего собрания акционеров (в нашем случае –единственный акционер) относится вопрос определения аудиторской организации, осуществляющей аудит общества; подпункта 11 пункта 2 статьи 53 к исключительной компетенции Совета директоров относится вопрос определения размера оплаты услуг аудиторской организации за аудит финансовой отчетности. Договор на аудит был заключен посредством государственных закупок.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62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банка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308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1С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период,затраты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запланированы на 2 полугодие 2022г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629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ГПО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период,сумма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взята с применением коэффициента базы распределения в размере 46,53 % и получена исходя из цен, установленных договором между Обществом и Страхователем в 2021г 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308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почты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отчетный период, рассчитаны исходя из заключенных договоров на 2022г.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34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выплату вознаграждений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34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 на предоставление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227 885,60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50 543,49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17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(РБА*СП)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40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Регулируемая база задействованных активов (РБА).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17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227 885,60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42 527,62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  <a:tr h="34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предоставляемых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тыс.кВт*ч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312 622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64 524,40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1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32271"/>
              </p:ext>
            </p:extLst>
          </p:nvPr>
        </p:nvGraphicFramePr>
        <p:xfrm>
          <a:off x="609600" y="1124743"/>
          <a:ext cx="7634809" cy="2693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6962"/>
                <a:gridCol w="693883"/>
                <a:gridCol w="1002275"/>
                <a:gridCol w="1079373"/>
                <a:gridCol w="1387765"/>
                <a:gridCol w="2004551"/>
              </a:tblGrid>
              <a:tr h="50405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</a:tr>
              <a:tr h="39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37617,6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21 994,38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</a:tr>
              <a:tr h="512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тыс.кВт*ч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</a:tr>
              <a:tr h="1277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(без налога на добавленную стоимость)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Тенге/на единицу предоставляемых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53" marR="35453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599" y="4077072"/>
            <a:ext cx="7634809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сложившихся показателях тарифной сметы согласно Правил формирования тарифов так же были учтены затраты, которые отнесены в соответствии с требованиями действующих норм, ценами и заключенными договорами. </a:t>
            </a:r>
          </a:p>
        </p:txBody>
      </p:sp>
    </p:spTree>
    <p:extLst>
      <p:ext uri="{BB962C8B-B14F-4D97-AF65-F5344CB8AC3E}">
        <p14:creationId xmlns:p14="http://schemas.microsoft.com/office/powerpoint/2010/main" val="140631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89220"/>
            <a:ext cx="820891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Затраты на функционирование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электроцеха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не вошли в тарифную смету.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217279"/>
              </p:ext>
            </p:extLst>
          </p:nvPr>
        </p:nvGraphicFramePr>
        <p:xfrm>
          <a:off x="609600" y="1196751"/>
          <a:ext cx="7850831" cy="53285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8721"/>
                <a:gridCol w="1579590"/>
                <a:gridCol w="949117"/>
                <a:gridCol w="4783403"/>
              </a:tblGrid>
              <a:tr h="320923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, тыс. тенге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  <a:tr h="481385"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 было использовано производством в весенний период, при о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ткачке талой воды бензомотопомпой с территории ПС «ИПМ» и при осушении кабельных каналов ОРУ-35кВ и 6кВ, колодцев ПГ.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  <a:tr h="2279824"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осенне-зимнему периоду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 подпункта 69) статьи 5 Закона Республики Казахстан от 9 июля 2004 года «Об электроэнергетике»      энергопроизводящие, энергопередающие организации должны иметь  паспорта готовности к работе в осенне-зимний период.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энергетической экспертизы энергообъектов АО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 СЭЗ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Сарыарка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для подготовки работы в ОЗП (осенне-зимний период) 2022-2023 гг., с выдачей заключения экспертной организации, осуществляющей энергетическую экспертизу, о техническом состоянии основного и вспомогательного оборудования, зданий и сооружений станций, электрических и тепловых сетей, а также готовности организации к обеспечению отпуска тепловой и электрической энергии потребителям в ОЗП.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Объектами подготовки к работе в осенне-зимний период являются   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и вспомогательные объекты и оборудование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 «ИПМ» 220/35/6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ПС-1 220/10/10 кВ;ПС-2 220/10/10 кВ;РП-1 10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РП-2 10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КТП 10/0,4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  <a:tr h="1444154"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Эксплуатационное обслуживание оборудования ячеек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22 Правил технической эксплуатации электрических станций и сетей, утвержденный Приказом Министра энергетики Республики Казахстан от 30 марта 2015 года № 247:"На каждом </a:t>
                      </a:r>
                      <a:r>
                        <a:rPr lang="ru-RU" sz="10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энергообъекте</a:t>
                      </a: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организуются техническое обслуживание, плановые ремонт и модернизация оборудования, зданий, сооружений и коммуникаций энергоустановок".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вид затрат связан с эксплуатационным обслуживанием оборудования   АО "УК </a:t>
                      </a:r>
                      <a:r>
                        <a:rPr lang="ru-RU" sz="10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СЭЗ"Сарыарка</a:t>
                      </a: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"(ячейки 220 </a:t>
                      </a:r>
                      <a:r>
                        <a:rPr lang="ru-RU" sz="10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Л-2018, Л- 2028), расположенного на ПС 500 </a:t>
                      </a:r>
                      <a:r>
                        <a:rPr lang="ru-RU" sz="10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"Нура", принадлежащей АО "Казахстанская компания по управлению электрическими сетями "KEGOC"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  <a:tr h="641846"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 ТМЗ (хозяйственные товары, моющие и чистящие средства, канцтовары)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расходы на содержание </a:t>
                      </a:r>
                      <a:r>
                        <a:rPr lang="ru-RU" sz="10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электроцеха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  <a:tr h="160462"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2 330,1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 anchor="ctr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03" marR="470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289" y="548680"/>
            <a:ext cx="6512511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инвестиционной программы за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11049"/>
              </p:ext>
            </p:extLst>
          </p:nvPr>
        </p:nvGraphicFramePr>
        <p:xfrm>
          <a:off x="683568" y="1988841"/>
          <a:ext cx="7977393" cy="40570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4273"/>
                <a:gridCol w="1767658"/>
                <a:gridCol w="2228786"/>
                <a:gridCol w="1075966"/>
                <a:gridCol w="537983"/>
                <a:gridCol w="537983"/>
                <a:gridCol w="740159"/>
                <a:gridCol w="360040"/>
                <a:gridCol w="344545"/>
              </a:tblGrid>
              <a:tr h="802389">
                <a:tc rowSpan="3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gridSpan="6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прибылях и убытках*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 натуральных показателях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09" marR="36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6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1108"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5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электрической энергии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специальной экономической зоны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замене светильников 1000Вт на светодиодные светильники 200Вт (23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территории подстанций ПС -220/35/6кВт "ИПМ", ПС-1 - 220/10/10кВт, ПС-2 -220/10/10кВт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09" marR="3610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5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электрической энергии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специальной экономической зоны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ламп накаливания и люминесцентных ламп на светодиодные лампы в помещениях зданий и сооружений (323шт)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09" marR="3610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5" marR="5015" marT="5015" marB="501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3568" y="1404193"/>
            <a:ext cx="7488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форма 21</a:t>
            </a:r>
            <a:endParaRPr kumimoji="0" lang="ru-RU" altLang="ru-RU" sz="11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об исполнении инвестиционной программы АО «УК СЭЗ «</a:t>
            </a:r>
            <a:r>
              <a:rPr kumimoji="0" lang="ru-RU" altLang="ru-RU" sz="1100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за 1 полугодие 2022 года 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деятельности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 СЭЗ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(- далее Общество) является извлечение дохода от активизации организации перспективных производств, создания условий для привлечения инвестиций и содействие экономическому развитию Карагандинской области.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Общество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регулируемые услуги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видам деятельности: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подъездного пути для проезда подвижного состава, при отсутствии конкурентного подъездного пути (малая мощность),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по распределительным сетям (малая мощность)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предприятиям, расположенным на территории специальной экономической зоны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3000" y="731520"/>
            <a:ext cx="6813376" cy="4652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7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33822"/>
              </p:ext>
            </p:extLst>
          </p:nvPr>
        </p:nvGraphicFramePr>
        <p:xfrm>
          <a:off x="676854" y="595280"/>
          <a:ext cx="7639563" cy="1998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357"/>
                <a:gridCol w="283745"/>
                <a:gridCol w="514945"/>
                <a:gridCol w="2536030"/>
                <a:gridCol w="677357"/>
                <a:gridCol w="880373"/>
                <a:gridCol w="1016035"/>
                <a:gridCol w="1016035"/>
                <a:gridCol w="37686"/>
              </a:tblGrid>
              <a:tr h="478610">
                <a:tc gridSpan="4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инвестиционной программы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81"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План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Факт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rowSpan="2">
                  <a:txBody>
                    <a:bodyPr/>
                    <a:lstStyle/>
                    <a:p>
                      <a:pPr indent="335915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grid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средства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0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5" marR="42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5" marR="429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3381"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902,5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запланированы на 2- полугодие 2022г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342,5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- 342,5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запланировано на 2 полугодие 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596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1825"/>
            <a:ext cx="20882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36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родолжение таблицы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2681411"/>
            <a:ext cx="2304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продолжение таблицы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17497"/>
              </p:ext>
            </p:extLst>
          </p:nvPr>
        </p:nvGraphicFramePr>
        <p:xfrm>
          <a:off x="683567" y="3014867"/>
          <a:ext cx="7632850" cy="3222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279"/>
                <a:gridCol w="437825"/>
                <a:gridCol w="427273"/>
                <a:gridCol w="446791"/>
                <a:gridCol w="525388"/>
                <a:gridCol w="581302"/>
                <a:gridCol w="523279"/>
                <a:gridCol w="448374"/>
                <a:gridCol w="3066348"/>
                <a:gridCol w="747991"/>
              </a:tblGrid>
              <a:tr h="519918">
                <a:tc gridSpan="8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rowSpan="3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</a:tr>
              <a:tr h="1296651"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368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прошлого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текущего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прошлого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текущего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прошлого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текущего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20"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</a:tr>
              <a:tr h="351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запланированы на 2- полугодие 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</a:tr>
              <a:tr h="18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запланировано на 2 полугодие 2022г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1" marR="6591" marT="6591" marB="659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36272"/>
              </p:ext>
            </p:extLst>
          </p:nvPr>
        </p:nvGraphicFramePr>
        <p:xfrm>
          <a:off x="605685" y="1196752"/>
          <a:ext cx="7710731" cy="51125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501"/>
                <a:gridCol w="440271"/>
                <a:gridCol w="4306663"/>
                <a:gridCol w="648072"/>
                <a:gridCol w="988927"/>
                <a:gridCol w="988492"/>
                <a:gridCol w="38805"/>
              </a:tblGrid>
              <a:tr h="1206382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Вес целевого показателя, в процентах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данных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Единица измерения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 dirty="0">
                          <a:effectLst/>
                        </a:rPr>
                        <a:t>Принято на отчетный год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Фактически за отчетный период</a:t>
                      </a:r>
                      <a:endParaRPr lang="ru-RU" sz="700">
                        <a:effectLst/>
                      </a:endParaRPr>
                    </a:p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600">
                          <a:effectLst/>
                        </a:rPr>
                        <a:t> 1 полугодие 2022год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8027"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Мероприятие: «Работы по замене светильников 1000Вт на светодиодные светильники 200Вт (23 шт) по территории подстанций ПС -220/35/6кВт "ИПМ", ПС-1 - 220/10/10кВт, ПС-2 -220/10/10кВт».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тысяч тенге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902,5</a:t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 мероприятия и показатель измерения: «Работа проводится с целью снижения затрат на электроэнергию».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натуральная единица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работа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02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gridSpan="5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Целевые показатели для Цели 1 мероприятия инвестиционной программы (заполняется для каждой цели z, где z∈[1;2;3]) – «Сокращение затрат на предоставление услуг» (наименование цели)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202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1.1.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Показатель 1 цели: «Объем использованной электроэнергии (собственные нужды) на единицу услуги »  (наименование показателя)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Киловатт-час/год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0,001451407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02"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Мероприятие: «Замена ламп накаливания и люминесцентных ламп на светодиодные лампы в помещениях зданий и сооружений (323 шт)».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тысяч тенге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342,5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 мероприятия и показатель измерения: «Замена ламп проводится с целью снижения затрат на электроэнергию».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натуральная единица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штук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02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Целевые показатели для Цели 1 мероприятия инвестиционной программы (заполняется для каждой цели z, где z∈[1;2;3]) – «Сокращение затрат на предоставление услуг» (наименование цели)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02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2.1.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700">
                          <a:effectLst/>
                        </a:rPr>
                        <a:t>Показатель 1 цели: «Объем использованной электроэнергии (собственные нужды) на единицу услуги»  (наименование показателя)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ru-RU" sz="700" dirty="0">
                          <a:effectLst/>
                        </a:rPr>
                        <a:t>Киловатт-час/год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0,000139198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9" marR="6589" marT="6589" marB="658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90" y="105108"/>
            <a:ext cx="81529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z353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форма 22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риложение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отчету об исполнении инвестиционной программы за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полугодие 2022г</a:t>
            </a:r>
            <a:endParaRPr kumimoji="0" lang="ru-RU" alt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достижении целевых показателей эффективности реализации инвестиционной программы</a:t>
            </a:r>
            <a:endParaRPr kumimoji="0" lang="ru-RU" alt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«УК СЭЗ «</a:t>
            </a:r>
            <a:r>
              <a:rPr kumimoji="0" lang="ru-RU" altLang="ru-RU" sz="1100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78819"/>
              </p:ext>
            </p:extLst>
          </p:nvPr>
        </p:nvGraphicFramePr>
        <p:xfrm>
          <a:off x="467546" y="1196753"/>
          <a:ext cx="8280918" cy="5192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711"/>
                <a:gridCol w="403536"/>
                <a:gridCol w="2824754"/>
                <a:gridCol w="1008840"/>
                <a:gridCol w="807073"/>
                <a:gridCol w="700353"/>
                <a:gridCol w="1058531"/>
                <a:gridCol w="1080120"/>
              </a:tblGrid>
              <a:tr h="386543"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целевого показателя, в процентах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данных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значение, принятое на отчетный 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за отчетный период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 эффективности реализации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ctr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244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292"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rowSpan="2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Мероприятие: «Работы по замене светильников 1000Вт на светодиодные светильники 200Вт (23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территории подстанций ПС -220/35/6кВт "ИПМ", ПС-1 - 220/10/10кВт, ПС-2 -220/10/10кВт».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0/-902,5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 не достигнут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448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мероприятия и показатель измерения: «Работа проводится с целью снижения затрат на электроэнергию».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натуральная единица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260485"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gridSpan="6"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для Цели 1 мероприятия инвестиционной программы (заполняется для каждой цели z, где z∈[1;2;3]) – "Сокращение затрат на предоставление услуг" (наименование цели)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1 цели: «Объем использованной электроэнергии (собственные нужды) на единицу услуги» (наименование показателя)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киловатт-час /год</a:t>
                      </a:r>
                    </a:p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0,001451407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0/-0,001451407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 не достигнут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5804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Мероприятие: «Замена ламп накаливания и люминесцентных ламп на светодиодные лампы в помещениях зданий и сооружений (323 шт)».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0/-342,5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 не достигнут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448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мероприятия и показатель измерения: «Замена ламп проводится с целью снижения затрат на электроэнергию».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натуральная единица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260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для Цели 2 мероприятия инвестиционной программы (заполняется для каждой цели z, где z∈[1;2;3]) – «Сокращение затрат на предоставление услуг» (наименование цели)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1 цели : «Объем использованной электроэнергии (собственные нужды) на единицу услуги» (наименование показателя)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киловатт-час /год</a:t>
                      </a:r>
                    </a:p>
                    <a:p>
                      <a:pPr marL="12700" algn="just"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0,000139198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0/-0,000139198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 не достигнут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  <a:tr h="58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46" marR="39046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 не достигнуты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3" marR="5423" marT="5423" marB="5423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260648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форма 23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риложение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отчету субъекта естественной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монополии об исполнении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программы за 1 полугодие 2022г</a:t>
            </a:r>
            <a:endParaRPr kumimoji="0" lang="ru-RU" altLang="ru-RU" sz="10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показателей эффективности реализации инвестиционной программы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«УК СЭЗ «</a:t>
            </a:r>
            <a:r>
              <a:rPr kumimoji="0" lang="ru-RU" altLang="ru-RU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электрической энергии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8549"/>
              </p:ext>
            </p:extLst>
          </p:nvPr>
        </p:nvGraphicFramePr>
        <p:xfrm>
          <a:off x="622100" y="620690"/>
          <a:ext cx="7622308" cy="54231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6390"/>
                <a:gridCol w="611653"/>
                <a:gridCol w="109727"/>
                <a:gridCol w="355871"/>
                <a:gridCol w="355871"/>
                <a:gridCol w="355871"/>
                <a:gridCol w="109727"/>
                <a:gridCol w="109727"/>
                <a:gridCol w="355871"/>
                <a:gridCol w="355871"/>
                <a:gridCol w="195729"/>
              </a:tblGrid>
              <a:tr h="21273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СОВОКУПНОМ ДОХОДЕ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2022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2">
                <a:tc gridSpan="3">
                  <a:txBody>
                    <a:bodyPr/>
                    <a:lstStyle/>
                    <a:p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>
                  <a:txBody>
                    <a:bodyPr/>
                    <a:lstStyle/>
                    <a:p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>
                  <a:txBody>
                    <a:bodyPr/>
                    <a:lstStyle/>
                    <a:p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 gridSpan="2">
                  <a:txBody>
                    <a:bodyPr/>
                    <a:lstStyle/>
                    <a:p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81" marR="5578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7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период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предыдущий период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реализации продукции и оказания услуг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88 602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реализованной продукции и оказанных услуг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313 280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301 903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(стр. 010 - стр. 020)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(224 678)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(251 492)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финансирования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24 778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продукции и оказание услуг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расходы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73 748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финансирование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прибыли/убытка организаций, учитываемых по методу долевого участия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(убыток) за  период  от  продолжаемой деятельности (стр. 030+стр. 040+стр. 050-стр.060 – стр. 070 - стр.080 - стр. 090+/- стр. 100)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(275 069)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(296 260)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(убыток) от прекращенной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(убыток) до налогообложения  (стр.110+/-стр. 120)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(275 069)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(296 260)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корпоративному подоходному налогу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(убыток) за период (стр. 130 - стр.140) до вычета доли меньшинства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(275 069)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(296 260)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меньшинства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прибыль (итоговый убыток) за период (стр. 150-стр. 160)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(275 069)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(296 260)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на акцию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совокупный доход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по методу долевого участия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совокупный доход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(275 069)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(296 260)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1" marR="557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6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190184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44" y="3635501"/>
            <a:ext cx="4207810" cy="27363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IMG_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30" y="3645024"/>
            <a:ext cx="4273666" cy="2736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63" y="514694"/>
            <a:ext cx="4214080" cy="29019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7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960440" cy="20882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24" y="2348880"/>
            <a:ext cx="3960440" cy="20882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827584" y="2109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ko-KR" dirty="0" smtClean="0">
              <a:solidFill>
                <a:srgbClr val="194FA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ko-KR" sz="2400" b="1" dirty="0" smtClean="0">
                <a:solidFill>
                  <a:srgbClr val="194F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на территории</a:t>
            </a:r>
            <a:r>
              <a:rPr lang="ru-RU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32" y="4590256"/>
            <a:ext cx="3960440" cy="21602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Потребителями регулируемых услуг Общества являются исключительно юридические лица, товары, производимые данными предприятиями, не являются социально значимыми.</a:t>
            </a:r>
          </a:p>
        </p:txBody>
      </p:sp>
      <p:pic>
        <p:nvPicPr>
          <p:cNvPr id="9" name="Picture 2" descr="C:\Users\user\Desktop\НОВАЯ ТАРИФЫ\для предельного тарифа\ЭЦ+ЖД предельный кукла\Презентация ЖД малая мощность\20150817_183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0256"/>
            <a:ext cx="3960440" cy="21602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FDB16-715D-42CC-B1B3-AC0A95FF925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295" name="Picture 5" descr="IMG_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176910" cy="32047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118744" cy="32320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6689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производственной мощности энергетического подразделения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«ИПМ» 220/35/6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мощностью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трансформатора по 63 МВА каждый, 2 трансформатора по 100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одноцепные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ВЛ-220кВ от ПС «Нура» до ПС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ИПМ»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(протяженностью 32,4 км каждая);</a:t>
            </a:r>
          </a:p>
        </p:txBody>
      </p:sp>
    </p:spTree>
    <p:extLst>
      <p:ext uri="{BB962C8B-B14F-4D97-AF65-F5344CB8AC3E}">
        <p14:creationId xmlns:p14="http://schemas.microsoft.com/office/powerpoint/2010/main" val="29763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ED1FF-C4E0-47EC-9287-917E9EDD62D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6926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двухцепная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высоковольтная линия ВЛ -220кВ (протяженностью 4,025 км);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220/10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суммарной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160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( на каждой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40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распределительных пункта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10кВ.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" descr="\\Ipmm15\обмен\Фото\Новая папка\IMG_1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04456" cy="33843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14" descr="C:\Users\1\Desktop\IMAG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39456"/>
            <a:ext cx="4248472" cy="3385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5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033497"/>
            <a:ext cx="698477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l"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тарифы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06 ноября 2018г Общество включено в местный раздел Государственного Регистра субъектов естественных монополий по Карагандинской области, по регулируемым видам деятельности: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электрической энергии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25.12.2018г, в соответствии с приказом Департамента Комитета по регулированию естественных монополий, защите конкуренции и прав потребителей, был утвержден тариф на услуги передачи электроэнергии в размере 0,73 тенге/</a:t>
            </a:r>
            <a:r>
              <a:rPr lang="ru-RU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НДС.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k-K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01.08.2020г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(сроком до 01.08.2021г ) был введен временный компенсирующий тариф на услуги передачи э/э – 0,24 тенге/</a:t>
            </a:r>
            <a:r>
              <a:rPr lang="ru-RU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НДС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тариф -0,73 тенге/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6294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финансово-экономических показателях деятельности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за 1 полугодие 2022г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99592" y="3178569"/>
            <a:ext cx="31686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800" b="1" dirty="0" smtClean="0">
                <a:cs typeface="Times New Roman" pitchFamily="18" charset="0"/>
              </a:rPr>
              <a:t>ДОХОДЫ</a:t>
            </a:r>
            <a:endParaRPr lang="ru-RU" sz="1800" b="1" dirty="0"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800" b="1" dirty="0" smtClean="0">
                <a:cs typeface="Times New Roman" pitchFamily="18" charset="0"/>
              </a:rPr>
              <a:t>113 380 </a:t>
            </a:r>
            <a:r>
              <a:rPr lang="ru-RU" sz="1800" b="1" dirty="0" err="1" smtClean="0">
                <a:cs typeface="Times New Roman" pitchFamily="18" charset="0"/>
              </a:rPr>
              <a:t>тыс.тенге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004048" y="3142565"/>
            <a:ext cx="22325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800" b="1" dirty="0" smtClean="0">
                <a:cs typeface="Times New Roman" pitchFamily="18" charset="0"/>
              </a:rPr>
              <a:t>РАСХОДЫ</a:t>
            </a:r>
            <a:endParaRPr lang="ru-RU" sz="1800" b="1" dirty="0"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800" b="1" dirty="0" smtClean="0">
                <a:cs typeface="Times New Roman" pitchFamily="18" charset="0"/>
              </a:rPr>
              <a:t>388 449 </a:t>
            </a:r>
            <a:r>
              <a:rPr lang="ru-RU" sz="1800" b="1" dirty="0" err="1" smtClean="0">
                <a:cs typeface="Times New Roman" pitchFamily="18" charset="0"/>
              </a:rPr>
              <a:t>тыс.тг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580" y="4217024"/>
            <a:ext cx="7704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финансово-хозяйственной деятельности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прибыль /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убыток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2022года составил           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275 069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71800" y="1916832"/>
            <a:ext cx="1224136" cy="108012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88024" y="1916832"/>
            <a:ext cx="1152128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064896" cy="5616624"/>
          </a:xfrm>
        </p:spPr>
        <p:txBody>
          <a:bodyPr>
            <a:normAutofit fontScale="90000"/>
          </a:bodyPr>
          <a:lstStyle/>
          <a:p>
            <a:pPr marL="0" lvl="0" indent="0" algn="l">
              <a:buNone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исполнению/неисполнению статей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затрат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тарифной сметы по передаче ЭЭ за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2022г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неисполнения статей затрат тарифной сметы по передаче ЭЭ: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потребления электрической энергии на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79%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сравнении от заложенных в тарифной смете) связано с консервацией завода ТОО "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Tau-KenTemir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начиная с конца 2019 года по настоящее время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0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x-none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объемах предоставленных регулируемых услуг за </a:t>
            </a: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период: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оказанных услуг по передаче электрической энергии составляет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64 524,4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тыс.кВт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*ч, утверждено в тарифной смете 312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622тыс.кВт*ч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Потребителями Общества являются промышленные предприятия области, в том числе предприятия, расположенные на территории СЭЗ.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5832</TotalTime>
  <Words>2499</Words>
  <Application>Microsoft Office PowerPoint</Application>
  <PresentationFormat>Экран (4:3)</PresentationFormat>
  <Paragraphs>687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Malgun Gothic</vt:lpstr>
      <vt:lpstr>Arial</vt:lpstr>
      <vt:lpstr>Calibri</vt:lpstr>
      <vt:lpstr>HY그래픽M</vt:lpstr>
      <vt:lpstr>Symbol</vt:lpstr>
      <vt:lpstr>Times New Roman</vt:lpstr>
      <vt:lpstr>Trebuchet MS</vt:lpstr>
      <vt:lpstr>Wingdings</vt:lpstr>
      <vt:lpstr>Wingdings 3</vt:lpstr>
      <vt:lpstr>Грань</vt:lpstr>
      <vt:lpstr>АО «Управляющая компания специальной-экономической зоной «Сарыарка»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Действующие тарифы    С 06 ноября 2018г Общество включено в местный раздел Государственного Регистра субъектов естественных монополий по Карагандинской области, по регулируемым видам деятельности: передача электрической энергии.  С 25.12.2018г, в соответствии с приказом Департамента Комитета по регулированию естественных монополий, защите конкуренции и прав потребителей, был утвержден тариф на услуги передачи электроэнергии в размере 0,73 тенге/кВтч без НДС.  С 01.08.2020г (сроком до 01.08.2021г ) был введен временный компенсирующий тариф на услуги передачи э/э – 0,24 тенге/кВтч без НДС.  На данный момент тариф -0,73 тенге/кВтч. </vt:lpstr>
      <vt:lpstr> Об основных финансово-экономических показателях деятельности Общества за 1 полугодие 2022г</vt:lpstr>
      <vt:lpstr>        Информация по исполнению/неисполнению статей       затрат тарифной сметы по передаче ЭЭ за 1 полугодие 2022г   Обоснование неисполнения статей затрат тарифной сметы по передаче ЭЭ:  Снижение объемов потребления электрической энергии на 79% (в сравнении от заложенных в тарифной смете) связано с консервацией завода ТОО "Tau-KenTemir" начиная с конца 2019 года по настоящее время.   Об объемах предоставленных регулируемых услуг за отчетный период:  За отчетный период объем оказанных услуг по передаче электрической энергии составляет 64 524,4 тыс.кВт*ч, утверждено в тарифной смете 312 622тыс.кВт*ч. Потребителями Общества являются промышленные предприятия области, в том числе предприятия, расположенные на территории СЭЗ.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по исполнению инвестиционной программы за 1 полугодие 2022г.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Lenovo</cp:lastModifiedBy>
  <cp:revision>460</cp:revision>
  <cp:lastPrinted>2022-07-12T08:44:38Z</cp:lastPrinted>
  <dcterms:created xsi:type="dcterms:W3CDTF">2011-06-22T08:54:54Z</dcterms:created>
  <dcterms:modified xsi:type="dcterms:W3CDTF">2022-07-12T08:50:28Z</dcterms:modified>
</cp:coreProperties>
</file>